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>
        <p:scale>
          <a:sx n="112" d="100"/>
          <a:sy n="112" d="100"/>
        </p:scale>
        <p:origin x="-1548" y="-63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5D362-086D-44A2-94F5-03EC7FA42488}" type="slidenum">
              <a:rPr lang="nb-NO" smtClean="0"/>
              <a:pPr/>
              <a:t>1</a:t>
            </a:fld>
            <a:endParaRPr lang="nb-NO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5D362-086D-44A2-94F5-03EC7FA42488}" type="slidenum">
              <a:rPr lang="nb-NO" smtClean="0"/>
              <a:pPr/>
              <a:t>2</a:t>
            </a:fld>
            <a:endParaRPr lang="nb-NO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2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 b="7970"/>
          <a:stretch>
            <a:fillRect/>
          </a:stretch>
        </p:blipFill>
        <p:spPr bwMode="auto">
          <a:xfrm>
            <a:off x="72008" y="1419622"/>
            <a:ext cx="5652120" cy="2925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6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xmlns="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sp>
        <p:nvSpPr>
          <p:cNvPr id="3" name="Pil opp 2"/>
          <p:cNvSpPr/>
          <p:nvPr/>
        </p:nvSpPr>
        <p:spPr>
          <a:xfrm rot="15674485">
            <a:off x="5056889" y="169911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9" name="Group 88"/>
          <p:cNvGrpSpPr/>
          <p:nvPr/>
        </p:nvGrpSpPr>
        <p:grpSpPr>
          <a:xfrm>
            <a:off x="8005110" y="1088766"/>
            <a:ext cx="681074" cy="307777"/>
            <a:chOff x="7702252" y="1851670"/>
            <a:chExt cx="681074" cy="307777"/>
          </a:xfrm>
        </p:grpSpPr>
        <p:sp>
          <p:nvSpPr>
            <p:cNvPr id="4" name="Stjerne med 4 tagger 3"/>
            <p:cNvSpPr/>
            <p:nvPr/>
          </p:nvSpPr>
          <p:spPr>
            <a:xfrm>
              <a:off x="7702252" y="1946538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5" name="TekstSylinder 4"/>
            <p:cNvSpPr txBox="1"/>
            <p:nvPr/>
          </p:nvSpPr>
          <p:spPr>
            <a:xfrm>
              <a:off x="7740352" y="1851670"/>
              <a:ext cx="642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smtClean="0">
                  <a:solidFill>
                    <a:srgbClr val="FF0000"/>
                  </a:solidFill>
                  <a:latin typeface="Arial Black" pitchFamily="34" charset="0"/>
                </a:rPr>
                <a:t>135</a:t>
              </a:r>
              <a:endParaRPr lang="en-US" sz="14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 algn="ctr"/>
            <a:r>
              <a:rPr lang="en-US" sz="1200" dirty="0" smtClean="0"/>
              <a:t>SYTGT135</a:t>
            </a:r>
            <a:r>
              <a:rPr lang="en-GB" sz="1200" b="1" dirty="0" smtClean="0"/>
              <a:t>A-E</a:t>
            </a:r>
            <a:r>
              <a:rPr lang="pl-PL" sz="1200" b="1" dirty="0" smtClean="0"/>
              <a:t> </a:t>
            </a:r>
            <a:r>
              <a:rPr lang="pl-PL" sz="1200" dirty="0"/>
              <a:t>– </a:t>
            </a:r>
            <a:r>
              <a:rPr lang="nb-NO" sz="1200" dirty="0" err="1" smtClean="0"/>
              <a:t>Storage</a:t>
            </a:r>
            <a:r>
              <a:rPr lang="nb-NO" sz="1200" dirty="0" smtClean="0"/>
              <a:t> tanks for </a:t>
            </a:r>
            <a:r>
              <a:rPr lang="nb-NO" sz="1200" dirty="0" err="1" smtClean="0"/>
              <a:t>chemical</a:t>
            </a:r>
            <a:r>
              <a:rPr lang="nb-NO" sz="1200" dirty="0" smtClean="0"/>
              <a:t> </a:t>
            </a:r>
            <a:r>
              <a:rPr lang="nb-NO" sz="1200" dirty="0" err="1" smtClean="0"/>
              <a:t>precursor</a:t>
            </a:r>
            <a:r>
              <a:rPr lang="nb-NO" sz="1200" dirty="0" smtClean="0"/>
              <a:t> for </a:t>
            </a:r>
            <a:r>
              <a:rPr lang="nb-NO" sz="1200" dirty="0" err="1" smtClean="0"/>
              <a:t>chemical</a:t>
            </a:r>
            <a:r>
              <a:rPr lang="nb-NO" sz="1200" dirty="0" smtClean="0"/>
              <a:t> </a:t>
            </a:r>
            <a:r>
              <a:rPr lang="nb-NO" sz="1200" dirty="0" err="1" smtClean="0"/>
              <a:t>weapons</a:t>
            </a:r>
            <a:r>
              <a:rPr lang="nb-NO" sz="1200" dirty="0" smtClean="0"/>
              <a:t>.</a:t>
            </a:r>
            <a:endParaRPr lang="pl-PL" sz="1200" dirty="0"/>
          </a:p>
        </p:txBody>
      </p:sp>
      <p:sp>
        <p:nvSpPr>
          <p:cNvPr id="61" name="Freeform 60"/>
          <p:cNvSpPr/>
          <p:nvPr/>
        </p:nvSpPr>
        <p:spPr>
          <a:xfrm rot="17631930">
            <a:off x="1668136" y="-705417"/>
            <a:ext cx="253419" cy="270988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 62"/>
          <p:cNvSpPr/>
          <p:nvPr/>
        </p:nvSpPr>
        <p:spPr>
          <a:xfrm rot="21248215">
            <a:off x="2493240" y="2820476"/>
            <a:ext cx="658018" cy="346485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63"/>
          <p:cNvSpPr/>
          <p:nvPr/>
        </p:nvSpPr>
        <p:spPr>
          <a:xfrm rot="20496590">
            <a:off x="2297547" y="-754973"/>
            <a:ext cx="406734" cy="254769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Prostokąt 33"/>
          <p:cNvSpPr/>
          <p:nvPr/>
        </p:nvSpPr>
        <p:spPr>
          <a:xfrm>
            <a:off x="1115616" y="84355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135A-F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74" name="Straight Arrow Connector 73"/>
          <p:cNvCxnSpPr>
            <a:stCxn id="68" idx="2"/>
          </p:cNvCxnSpPr>
          <p:nvPr/>
        </p:nvCxnSpPr>
        <p:spPr>
          <a:xfrm>
            <a:off x="1758558" y="1057872"/>
            <a:ext cx="869226" cy="1801910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SYTGT135 Al </a:t>
            </a:r>
            <a:r>
              <a:rPr lang="en-US" dirty="0" err="1" smtClean="0"/>
              <a:t>Safira</a:t>
            </a:r>
            <a:r>
              <a:rPr lang="en-US" dirty="0" smtClean="0"/>
              <a:t> Chemical Weapons Depot </a:t>
            </a:r>
            <a:endParaRPr lang="en-US" dirty="0"/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283718"/>
            <a:ext cx="3419872" cy="273630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nb-NO" sz="1200" dirty="0"/>
              <a:t>DESCRIPTION OF THE DESIRED POINTS OF IMPACT WITH WPN TYPE: </a:t>
            </a:r>
            <a:endParaRPr lang="pl-PL" sz="1200" dirty="0"/>
          </a:p>
          <a:p>
            <a:pPr algn="ctr"/>
            <a:r>
              <a:rPr lang="en-US" sz="1100" dirty="0" smtClean="0"/>
              <a:t>SYTGT135</a:t>
            </a:r>
            <a:r>
              <a:rPr lang="pl-PL" sz="1100" b="1" dirty="0" smtClean="0"/>
              <a:t>A </a:t>
            </a:r>
            <a:r>
              <a:rPr lang="pl-PL" sz="1200" dirty="0"/>
              <a:t>– </a:t>
            </a:r>
            <a:r>
              <a:rPr lang="en-GB" sz="1200" dirty="0"/>
              <a:t>Storage 1</a:t>
            </a:r>
            <a:endParaRPr lang="pl-PL" sz="1200" dirty="0"/>
          </a:p>
          <a:p>
            <a:pPr algn="ctr"/>
            <a:r>
              <a:rPr lang="nb-NO" sz="1100" dirty="0" smtClean="0"/>
              <a:t>N36 02.781 E037 20.184 /1284ft </a:t>
            </a:r>
            <a:r>
              <a:rPr lang="pl-PL" sz="1100" dirty="0" smtClean="0"/>
              <a:t>/</a:t>
            </a:r>
            <a:r>
              <a:rPr lang="nb-NO" sz="1100" dirty="0" smtClean="0"/>
              <a:t> (</a:t>
            </a:r>
            <a:r>
              <a:rPr lang="nb-NO" sz="1100" dirty="0"/>
              <a:t>500 Ibs bomb)</a:t>
            </a:r>
            <a:endParaRPr lang="pl-PL" sz="1100" dirty="0"/>
          </a:p>
          <a:p>
            <a:pPr algn="ctr"/>
            <a:endParaRPr lang="pl-PL" sz="1100" dirty="0"/>
          </a:p>
          <a:p>
            <a:pPr algn="ctr"/>
            <a:r>
              <a:rPr lang="en-US" sz="1100" dirty="0" smtClean="0"/>
              <a:t>SYTGT135</a:t>
            </a:r>
            <a:r>
              <a:rPr lang="pl-PL" sz="1100" b="1" dirty="0" smtClean="0"/>
              <a:t>B </a:t>
            </a:r>
            <a:r>
              <a:rPr lang="pl-PL" sz="1100" dirty="0"/>
              <a:t>– </a:t>
            </a:r>
            <a:r>
              <a:rPr lang="en-GB" sz="1100" dirty="0"/>
              <a:t>Storage 2</a:t>
            </a:r>
            <a:endParaRPr lang="pl-PL" sz="1100" dirty="0"/>
          </a:p>
          <a:p>
            <a:pPr algn="ctr"/>
            <a:r>
              <a:rPr lang="en-GB" sz="1100" dirty="0" smtClean="0"/>
              <a:t>N36 02.719 E037 20.227 / 1302ft </a:t>
            </a:r>
            <a:r>
              <a:rPr lang="pl-PL" sz="1100" dirty="0" smtClean="0"/>
              <a:t>/</a:t>
            </a:r>
            <a:r>
              <a:rPr lang="nb-NO" sz="1100" dirty="0" smtClean="0"/>
              <a:t> (</a:t>
            </a:r>
            <a:r>
              <a:rPr lang="nb-NO" sz="1100" dirty="0"/>
              <a:t>500 Ibs bomb)</a:t>
            </a:r>
            <a:endParaRPr lang="pl-PL" sz="1100" dirty="0"/>
          </a:p>
          <a:p>
            <a:pPr algn="ctr"/>
            <a:endParaRPr lang="pl-PL" sz="1100" dirty="0"/>
          </a:p>
          <a:p>
            <a:pPr algn="ctr"/>
            <a:r>
              <a:rPr lang="en-US" sz="1100" dirty="0" smtClean="0"/>
              <a:t>SYTGT135</a:t>
            </a:r>
            <a:r>
              <a:rPr lang="pl-PL" sz="1100" b="1" dirty="0" smtClean="0"/>
              <a:t>C </a:t>
            </a:r>
            <a:r>
              <a:rPr lang="pl-PL" sz="1100" dirty="0"/>
              <a:t>– </a:t>
            </a:r>
            <a:r>
              <a:rPr lang="en-GB" sz="1100" dirty="0"/>
              <a:t>Storage 3</a:t>
            </a:r>
            <a:endParaRPr lang="pl-PL" sz="1100" dirty="0"/>
          </a:p>
          <a:p>
            <a:pPr algn="ctr"/>
            <a:r>
              <a:rPr lang="en-GB" sz="1100" dirty="0" smtClean="0"/>
              <a:t>N36 02.682 E037 20.219 / 1309ft /</a:t>
            </a:r>
            <a:r>
              <a:rPr lang="nb-NO" sz="1100" dirty="0" smtClean="0"/>
              <a:t> </a:t>
            </a:r>
            <a:r>
              <a:rPr lang="nb-NO" sz="1100" dirty="0" smtClean="0"/>
              <a:t>(</a:t>
            </a:r>
            <a:r>
              <a:rPr lang="nb-NO" sz="1100" dirty="0"/>
              <a:t>500 Ibs bomb)</a:t>
            </a:r>
          </a:p>
          <a:p>
            <a:pPr algn="ctr"/>
            <a:endParaRPr lang="nb-NO" sz="1100" dirty="0"/>
          </a:p>
          <a:p>
            <a:pPr algn="ctr"/>
            <a:r>
              <a:rPr lang="en-US" sz="1100" dirty="0" smtClean="0"/>
              <a:t>SYTGT135</a:t>
            </a:r>
            <a:r>
              <a:rPr lang="en-GB" sz="1100" b="1" dirty="0" smtClean="0"/>
              <a:t>D</a:t>
            </a:r>
            <a:r>
              <a:rPr lang="pl-PL" sz="1100" dirty="0"/>
              <a:t>– </a:t>
            </a:r>
            <a:r>
              <a:rPr lang="en-GB" sz="1100" dirty="0"/>
              <a:t>Storage 4</a:t>
            </a:r>
          </a:p>
          <a:p>
            <a:pPr algn="ctr"/>
            <a:r>
              <a:rPr lang="en-GB" sz="1100" dirty="0" smtClean="0"/>
              <a:t>N36 02.654 E037 20.215 /1315ft </a:t>
            </a:r>
            <a:r>
              <a:rPr lang="pl-PL" sz="1100" dirty="0" smtClean="0"/>
              <a:t>/</a:t>
            </a:r>
            <a:r>
              <a:rPr lang="nb-NO" sz="1100" dirty="0" smtClean="0"/>
              <a:t> (</a:t>
            </a:r>
            <a:r>
              <a:rPr lang="nb-NO" sz="1100" dirty="0"/>
              <a:t>500 Ibs bomb)</a:t>
            </a:r>
          </a:p>
          <a:p>
            <a:pPr algn="ctr"/>
            <a:endParaRPr lang="pl-PL" sz="1100" dirty="0"/>
          </a:p>
          <a:p>
            <a:pPr algn="ctr"/>
            <a:r>
              <a:rPr lang="en-US" sz="1100" dirty="0" smtClean="0"/>
              <a:t>SYTGT135</a:t>
            </a:r>
            <a:r>
              <a:rPr lang="en-GB" sz="1100" b="1" dirty="0" smtClean="0"/>
              <a:t>E</a:t>
            </a:r>
            <a:r>
              <a:rPr lang="pl-PL" sz="1100" b="1" dirty="0" smtClean="0"/>
              <a:t> </a:t>
            </a:r>
            <a:r>
              <a:rPr lang="pl-PL" sz="1100" dirty="0"/>
              <a:t>– </a:t>
            </a:r>
            <a:r>
              <a:rPr lang="en-GB" sz="1100" dirty="0"/>
              <a:t>Storage 5</a:t>
            </a:r>
          </a:p>
          <a:p>
            <a:pPr algn="ctr"/>
            <a:r>
              <a:rPr lang="en-GB" sz="1100" dirty="0" smtClean="0"/>
              <a:t>N N36 02.621 E037 20.204 </a:t>
            </a:r>
            <a:r>
              <a:rPr lang="pl-PL" sz="1100" dirty="0" smtClean="0"/>
              <a:t>/</a:t>
            </a:r>
            <a:r>
              <a:rPr lang="nb-NO" sz="1100" dirty="0" smtClean="0"/>
              <a:t> 1312ft / (500 </a:t>
            </a:r>
            <a:r>
              <a:rPr lang="nb-NO" sz="1100" dirty="0"/>
              <a:t>Ibs bomb)</a:t>
            </a:r>
          </a:p>
          <a:p>
            <a:pPr algn="ctr"/>
            <a:endParaRPr lang="pl-PL" sz="1100" dirty="0"/>
          </a:p>
          <a:p>
            <a:pPr algn="ctr"/>
            <a:r>
              <a:rPr lang="en-US" sz="1100" dirty="0" smtClean="0"/>
              <a:t>SYTGT135</a:t>
            </a:r>
            <a:r>
              <a:rPr lang="en-GB" sz="1100" b="1" dirty="0" smtClean="0"/>
              <a:t>F</a:t>
            </a:r>
            <a:r>
              <a:rPr lang="pl-PL" sz="1100" b="1" dirty="0" smtClean="0"/>
              <a:t> </a:t>
            </a:r>
            <a:r>
              <a:rPr lang="pl-PL" sz="1100" dirty="0"/>
              <a:t>– </a:t>
            </a:r>
            <a:r>
              <a:rPr lang="en-GB" sz="1100" dirty="0" smtClean="0"/>
              <a:t>Administration building</a:t>
            </a:r>
            <a:endParaRPr lang="en-GB" sz="1100" dirty="0"/>
          </a:p>
          <a:p>
            <a:pPr algn="ctr"/>
            <a:r>
              <a:rPr lang="en-GB" sz="1100" dirty="0" smtClean="0"/>
              <a:t>N36 02.718 E037 20.141 / 1293ft </a:t>
            </a:r>
            <a:r>
              <a:rPr lang="pl-PL" sz="1100" dirty="0" smtClean="0"/>
              <a:t>/</a:t>
            </a:r>
            <a:r>
              <a:rPr lang="nb-NO" sz="1100" dirty="0" smtClean="0"/>
              <a:t> (</a:t>
            </a:r>
            <a:r>
              <a:rPr lang="nb-NO" sz="1100" dirty="0"/>
              <a:t>500 Ibs bomb)</a:t>
            </a:r>
          </a:p>
          <a:p>
            <a:pPr algn="ctr"/>
            <a:endParaRPr lang="pl-PL" sz="1100" dirty="0"/>
          </a:p>
          <a:p>
            <a:pPr algn="ctr"/>
            <a:endParaRPr lang="en-GB" sz="1100" dirty="0"/>
          </a:p>
          <a:p>
            <a:pPr algn="ctr"/>
            <a:endParaRPr lang="en-GB" sz="1100" dirty="0"/>
          </a:p>
          <a:p>
            <a:pPr algn="ctr"/>
            <a:endParaRPr lang="pl-PL" sz="1100" dirty="0"/>
          </a:p>
          <a:p>
            <a:endParaRPr lang="nb-NO" sz="1100" dirty="0"/>
          </a:p>
          <a:p>
            <a:endParaRPr lang="nb-NO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2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 l="35561" t="33973" r="22516" b="28134"/>
          <a:stretch>
            <a:fillRect/>
          </a:stretch>
        </p:blipFill>
        <p:spPr bwMode="auto">
          <a:xfrm>
            <a:off x="27382" y="1190905"/>
            <a:ext cx="6776865" cy="3445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6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xmlns="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sp>
        <p:nvSpPr>
          <p:cNvPr id="3" name="Pil opp 2"/>
          <p:cNvSpPr/>
          <p:nvPr/>
        </p:nvSpPr>
        <p:spPr>
          <a:xfrm rot="15674485">
            <a:off x="5056889" y="169911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6" name="Group 88"/>
          <p:cNvGrpSpPr/>
          <p:nvPr/>
        </p:nvGrpSpPr>
        <p:grpSpPr>
          <a:xfrm>
            <a:off x="8005110" y="1088766"/>
            <a:ext cx="681074" cy="307777"/>
            <a:chOff x="7702252" y="1851670"/>
            <a:chExt cx="681074" cy="307777"/>
          </a:xfrm>
        </p:grpSpPr>
        <p:sp>
          <p:nvSpPr>
            <p:cNvPr id="4" name="Stjerne med 4 tagger 3"/>
            <p:cNvSpPr/>
            <p:nvPr/>
          </p:nvSpPr>
          <p:spPr>
            <a:xfrm>
              <a:off x="7702252" y="1946538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5" name="TekstSylinder 4"/>
            <p:cNvSpPr txBox="1"/>
            <p:nvPr/>
          </p:nvSpPr>
          <p:spPr>
            <a:xfrm>
              <a:off x="7740352" y="1851670"/>
              <a:ext cx="642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smtClean="0">
                  <a:solidFill>
                    <a:srgbClr val="FF0000"/>
                  </a:solidFill>
                  <a:latin typeface="Arial Black" pitchFamily="34" charset="0"/>
                </a:rPr>
                <a:t>135</a:t>
              </a:r>
              <a:endParaRPr lang="en-US" sz="14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</p:grpSp>
      <p:grpSp>
        <p:nvGrpSpPr>
          <p:cNvPr id="7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1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 algn="ctr"/>
            <a:r>
              <a:rPr lang="en-US" sz="1200" dirty="0" smtClean="0"/>
              <a:t>SYTGT135</a:t>
            </a:r>
            <a:r>
              <a:rPr lang="en-GB" sz="1200" b="1" dirty="0" smtClean="0"/>
              <a:t>A-E</a:t>
            </a:r>
            <a:r>
              <a:rPr lang="pl-PL" sz="1200" b="1" dirty="0" smtClean="0"/>
              <a:t> </a:t>
            </a:r>
            <a:r>
              <a:rPr lang="pl-PL" sz="1200" dirty="0"/>
              <a:t>– </a:t>
            </a:r>
            <a:r>
              <a:rPr lang="nb-NO" sz="1200" dirty="0" err="1" smtClean="0"/>
              <a:t>Storage</a:t>
            </a:r>
            <a:r>
              <a:rPr lang="nb-NO" sz="1200" dirty="0" smtClean="0"/>
              <a:t> tanks for </a:t>
            </a:r>
            <a:r>
              <a:rPr lang="nb-NO" sz="1200" dirty="0" err="1" smtClean="0"/>
              <a:t>chemical</a:t>
            </a:r>
            <a:r>
              <a:rPr lang="nb-NO" sz="1200" dirty="0" smtClean="0"/>
              <a:t> </a:t>
            </a:r>
            <a:r>
              <a:rPr lang="nb-NO" sz="1200" dirty="0" err="1" smtClean="0"/>
              <a:t>precursor</a:t>
            </a:r>
            <a:r>
              <a:rPr lang="nb-NO" sz="1200" dirty="0" smtClean="0"/>
              <a:t> for </a:t>
            </a:r>
            <a:r>
              <a:rPr lang="nb-NO" sz="1200" dirty="0" err="1" smtClean="0"/>
              <a:t>chemical</a:t>
            </a:r>
            <a:r>
              <a:rPr lang="nb-NO" sz="1200" dirty="0" smtClean="0"/>
              <a:t> </a:t>
            </a:r>
            <a:r>
              <a:rPr lang="nb-NO" sz="1200" dirty="0" err="1" smtClean="0"/>
              <a:t>weapons</a:t>
            </a:r>
            <a:r>
              <a:rPr lang="nb-NO" sz="1200" dirty="0" smtClean="0"/>
              <a:t>.</a:t>
            </a:r>
            <a:endParaRPr lang="pl-PL" sz="1200" dirty="0"/>
          </a:p>
        </p:txBody>
      </p:sp>
      <p:grpSp>
        <p:nvGrpSpPr>
          <p:cNvPr id="12" name="Gruppe 11"/>
          <p:cNvGrpSpPr/>
          <p:nvPr/>
        </p:nvGrpSpPr>
        <p:grpSpPr>
          <a:xfrm>
            <a:off x="1863974" y="2231875"/>
            <a:ext cx="571503" cy="385564"/>
            <a:chOff x="6767216" y="2480786"/>
            <a:chExt cx="571503" cy="385564"/>
          </a:xfrm>
        </p:grpSpPr>
        <p:sp>
          <p:nvSpPr>
            <p:cNvPr id="40" name="TekstSylinder 12"/>
            <p:cNvSpPr txBox="1"/>
            <p:nvPr/>
          </p:nvSpPr>
          <p:spPr>
            <a:xfrm>
              <a:off x="6767216" y="2480786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C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1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3" name="Gruppe 11"/>
          <p:cNvGrpSpPr/>
          <p:nvPr/>
        </p:nvGrpSpPr>
        <p:grpSpPr>
          <a:xfrm>
            <a:off x="1619672" y="2283718"/>
            <a:ext cx="571503" cy="405729"/>
            <a:chOff x="6738938" y="2460621"/>
            <a:chExt cx="571503" cy="405729"/>
          </a:xfrm>
        </p:grpSpPr>
        <p:sp>
          <p:nvSpPr>
            <p:cNvPr id="44" name="TekstSylinder 12"/>
            <p:cNvSpPr txBox="1"/>
            <p:nvPr/>
          </p:nvSpPr>
          <p:spPr>
            <a:xfrm>
              <a:off x="6738938" y="2460621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B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4" name="Gruppe 11"/>
          <p:cNvGrpSpPr/>
          <p:nvPr/>
        </p:nvGrpSpPr>
        <p:grpSpPr>
          <a:xfrm>
            <a:off x="1408209" y="2571750"/>
            <a:ext cx="571503" cy="246221"/>
            <a:chOff x="6743499" y="2676645"/>
            <a:chExt cx="571503" cy="246221"/>
          </a:xfrm>
        </p:grpSpPr>
        <p:sp>
          <p:nvSpPr>
            <p:cNvPr id="56" name="TekstSylinder 12"/>
            <p:cNvSpPr txBox="1"/>
            <p:nvPr/>
          </p:nvSpPr>
          <p:spPr>
            <a:xfrm>
              <a:off x="6743499" y="2676645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A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7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61" name="Freeform 60"/>
          <p:cNvSpPr/>
          <p:nvPr/>
        </p:nvSpPr>
        <p:spPr>
          <a:xfrm rot="17631930">
            <a:off x="1668136" y="-705417"/>
            <a:ext cx="253419" cy="270988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 62"/>
          <p:cNvSpPr/>
          <p:nvPr/>
        </p:nvSpPr>
        <p:spPr>
          <a:xfrm rot="21248215">
            <a:off x="2855022" y="-722549"/>
            <a:ext cx="365976" cy="238279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63"/>
          <p:cNvSpPr/>
          <p:nvPr/>
        </p:nvSpPr>
        <p:spPr>
          <a:xfrm rot="20496590">
            <a:off x="2297547" y="-754973"/>
            <a:ext cx="406734" cy="254769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Prostokąt 33"/>
          <p:cNvSpPr/>
          <p:nvPr/>
        </p:nvSpPr>
        <p:spPr>
          <a:xfrm>
            <a:off x="1115616" y="84355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135</a:t>
            </a:r>
            <a:r>
              <a:rPr lang="nb-NO" sz="1200" b="1" dirty="0" smtClean="0">
                <a:solidFill>
                  <a:schemeClr val="tx1"/>
                </a:solidFill>
              </a:rPr>
              <a:t>A-E</a:t>
            </a:r>
            <a:endParaRPr lang="pl-PL" sz="1200" b="1" dirty="0">
              <a:solidFill>
                <a:schemeClr val="tx1"/>
              </a:solidFill>
            </a:endParaRPr>
          </a:p>
        </p:txBody>
      </p:sp>
      <p:cxnSp>
        <p:nvCxnSpPr>
          <p:cNvPr id="72" name="Straight Arrow Connector 71"/>
          <p:cNvCxnSpPr>
            <a:stCxn id="68" idx="2"/>
            <a:endCxn id="57" idx="0"/>
          </p:cNvCxnSpPr>
          <p:nvPr/>
        </p:nvCxnSpPr>
        <p:spPr>
          <a:xfrm>
            <a:off x="1758558" y="1057872"/>
            <a:ext cx="66702" cy="1552999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68" idx="2"/>
            <a:endCxn id="81" idx="0"/>
          </p:cNvCxnSpPr>
          <p:nvPr/>
        </p:nvCxnSpPr>
        <p:spPr>
          <a:xfrm>
            <a:off x="1758558" y="1057872"/>
            <a:ext cx="714774" cy="1408983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68" idx="2"/>
            <a:endCxn id="86" idx="0"/>
          </p:cNvCxnSpPr>
          <p:nvPr/>
        </p:nvCxnSpPr>
        <p:spPr>
          <a:xfrm>
            <a:off x="1758558" y="1057872"/>
            <a:ext cx="930798" cy="1408983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SYTGT135 Al </a:t>
            </a:r>
            <a:r>
              <a:rPr lang="en-US" dirty="0" err="1" smtClean="0"/>
              <a:t>Safira</a:t>
            </a:r>
            <a:r>
              <a:rPr lang="en-US" dirty="0" smtClean="0"/>
              <a:t> Chemical Weapons Depot </a:t>
            </a:r>
            <a:endParaRPr lang="en-US" dirty="0"/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283718"/>
            <a:ext cx="3419872" cy="273630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nb-NO" sz="1200" dirty="0"/>
              <a:t>DESCRIPTION OF THE DESIRED POINTS OF IMPACT WITH WPN TYPE: </a:t>
            </a:r>
            <a:endParaRPr lang="pl-PL" sz="1200" dirty="0"/>
          </a:p>
          <a:p>
            <a:pPr algn="ctr"/>
            <a:r>
              <a:rPr lang="en-US" sz="1100" dirty="0" smtClean="0"/>
              <a:t>SYTGT135</a:t>
            </a:r>
            <a:r>
              <a:rPr lang="pl-PL" sz="1100" b="1" dirty="0" smtClean="0"/>
              <a:t>A </a:t>
            </a:r>
            <a:r>
              <a:rPr lang="pl-PL" sz="1200" dirty="0"/>
              <a:t>– </a:t>
            </a:r>
            <a:r>
              <a:rPr lang="en-GB" sz="1200" dirty="0"/>
              <a:t>Storage 1</a:t>
            </a:r>
            <a:endParaRPr lang="pl-PL" sz="1200" dirty="0"/>
          </a:p>
          <a:p>
            <a:pPr algn="ctr"/>
            <a:r>
              <a:rPr lang="nb-NO" sz="1100" dirty="0" smtClean="0"/>
              <a:t>N36 02.781 E037 20.184 /1284ft </a:t>
            </a:r>
            <a:r>
              <a:rPr lang="pl-PL" sz="1100" dirty="0" smtClean="0"/>
              <a:t>/</a:t>
            </a:r>
            <a:r>
              <a:rPr lang="nb-NO" sz="1100" dirty="0" smtClean="0"/>
              <a:t> (</a:t>
            </a:r>
            <a:r>
              <a:rPr lang="nb-NO" sz="1100" dirty="0"/>
              <a:t>500 Ibs bomb)</a:t>
            </a:r>
            <a:endParaRPr lang="pl-PL" sz="1100" dirty="0"/>
          </a:p>
          <a:p>
            <a:pPr algn="ctr"/>
            <a:endParaRPr lang="pl-PL" sz="1100" dirty="0"/>
          </a:p>
          <a:p>
            <a:pPr algn="ctr"/>
            <a:r>
              <a:rPr lang="en-US" sz="1100" dirty="0" smtClean="0"/>
              <a:t>SYTGT135</a:t>
            </a:r>
            <a:r>
              <a:rPr lang="pl-PL" sz="1100" b="1" dirty="0" smtClean="0"/>
              <a:t>B </a:t>
            </a:r>
            <a:r>
              <a:rPr lang="pl-PL" sz="1100" dirty="0"/>
              <a:t>– </a:t>
            </a:r>
            <a:r>
              <a:rPr lang="en-GB" sz="1100" dirty="0"/>
              <a:t>Storage 2</a:t>
            </a:r>
            <a:endParaRPr lang="pl-PL" sz="1100" dirty="0"/>
          </a:p>
          <a:p>
            <a:pPr algn="ctr"/>
            <a:r>
              <a:rPr lang="en-GB" sz="1100" dirty="0" smtClean="0"/>
              <a:t>N36 02.719 E037 20.227 / 1302ft </a:t>
            </a:r>
            <a:r>
              <a:rPr lang="pl-PL" sz="1100" dirty="0" smtClean="0"/>
              <a:t>/</a:t>
            </a:r>
            <a:r>
              <a:rPr lang="nb-NO" sz="1100" dirty="0" smtClean="0"/>
              <a:t> (</a:t>
            </a:r>
            <a:r>
              <a:rPr lang="nb-NO" sz="1100" dirty="0"/>
              <a:t>500 Ibs bomb)</a:t>
            </a:r>
            <a:endParaRPr lang="pl-PL" sz="1100" dirty="0"/>
          </a:p>
          <a:p>
            <a:pPr algn="ctr"/>
            <a:endParaRPr lang="pl-PL" sz="1100" dirty="0"/>
          </a:p>
          <a:p>
            <a:pPr algn="ctr"/>
            <a:r>
              <a:rPr lang="en-US" sz="1100" dirty="0" smtClean="0"/>
              <a:t>SYTGT135</a:t>
            </a:r>
            <a:r>
              <a:rPr lang="pl-PL" sz="1100" b="1" dirty="0" smtClean="0"/>
              <a:t>C </a:t>
            </a:r>
            <a:r>
              <a:rPr lang="pl-PL" sz="1100" dirty="0"/>
              <a:t>– </a:t>
            </a:r>
            <a:r>
              <a:rPr lang="en-GB" sz="1100" dirty="0"/>
              <a:t>Storage 3</a:t>
            </a:r>
            <a:endParaRPr lang="pl-PL" sz="1100" dirty="0"/>
          </a:p>
          <a:p>
            <a:pPr algn="ctr"/>
            <a:r>
              <a:rPr lang="en-GB" sz="1100" dirty="0" smtClean="0"/>
              <a:t>N36 02.682 E037 20.219 / 1309ft /</a:t>
            </a:r>
            <a:r>
              <a:rPr lang="nb-NO" sz="1100" dirty="0" smtClean="0"/>
              <a:t> </a:t>
            </a:r>
            <a:r>
              <a:rPr lang="nb-NO" sz="1100" dirty="0" smtClean="0"/>
              <a:t>(</a:t>
            </a:r>
            <a:r>
              <a:rPr lang="nb-NO" sz="1100" dirty="0"/>
              <a:t>500 Ibs bomb)</a:t>
            </a:r>
          </a:p>
          <a:p>
            <a:pPr algn="ctr"/>
            <a:endParaRPr lang="nb-NO" sz="1100" dirty="0"/>
          </a:p>
          <a:p>
            <a:pPr algn="ctr"/>
            <a:r>
              <a:rPr lang="en-US" sz="1100" dirty="0" smtClean="0"/>
              <a:t>SYTGT135</a:t>
            </a:r>
            <a:r>
              <a:rPr lang="en-GB" sz="1100" b="1" dirty="0" smtClean="0"/>
              <a:t>D</a:t>
            </a:r>
            <a:r>
              <a:rPr lang="pl-PL" sz="1100" dirty="0"/>
              <a:t>– </a:t>
            </a:r>
            <a:r>
              <a:rPr lang="en-GB" sz="1100" dirty="0"/>
              <a:t>Storage 4</a:t>
            </a:r>
          </a:p>
          <a:p>
            <a:pPr algn="ctr"/>
            <a:r>
              <a:rPr lang="en-GB" sz="1100" dirty="0" smtClean="0"/>
              <a:t>N36 02.654 E037 20.215 /1315ft </a:t>
            </a:r>
            <a:r>
              <a:rPr lang="pl-PL" sz="1100" dirty="0" smtClean="0"/>
              <a:t>/</a:t>
            </a:r>
            <a:r>
              <a:rPr lang="nb-NO" sz="1100" dirty="0" smtClean="0"/>
              <a:t> (</a:t>
            </a:r>
            <a:r>
              <a:rPr lang="nb-NO" sz="1100" dirty="0"/>
              <a:t>500 Ibs bomb)</a:t>
            </a:r>
          </a:p>
          <a:p>
            <a:pPr algn="ctr"/>
            <a:endParaRPr lang="pl-PL" sz="1100" dirty="0"/>
          </a:p>
          <a:p>
            <a:pPr algn="ctr"/>
            <a:r>
              <a:rPr lang="en-US" sz="1100" dirty="0" smtClean="0"/>
              <a:t>SYTGT135</a:t>
            </a:r>
            <a:r>
              <a:rPr lang="en-GB" sz="1100" b="1" dirty="0" smtClean="0"/>
              <a:t>E</a:t>
            </a:r>
            <a:r>
              <a:rPr lang="pl-PL" sz="1100" b="1" dirty="0" smtClean="0"/>
              <a:t> </a:t>
            </a:r>
            <a:r>
              <a:rPr lang="pl-PL" sz="1100" dirty="0"/>
              <a:t>– </a:t>
            </a:r>
            <a:r>
              <a:rPr lang="en-GB" sz="1100" dirty="0"/>
              <a:t>Storage 5</a:t>
            </a:r>
          </a:p>
          <a:p>
            <a:pPr algn="ctr"/>
            <a:r>
              <a:rPr lang="en-GB" sz="1100" dirty="0" smtClean="0"/>
              <a:t>N N36 02.621 E037 20.204 </a:t>
            </a:r>
            <a:r>
              <a:rPr lang="pl-PL" sz="1100" dirty="0" smtClean="0"/>
              <a:t>/</a:t>
            </a:r>
            <a:r>
              <a:rPr lang="nb-NO" sz="1100" dirty="0" smtClean="0"/>
              <a:t> 1312ft / (500 </a:t>
            </a:r>
            <a:r>
              <a:rPr lang="nb-NO" sz="1100" dirty="0"/>
              <a:t>Ibs bomb)</a:t>
            </a:r>
          </a:p>
          <a:p>
            <a:pPr algn="ctr"/>
            <a:endParaRPr lang="pl-PL" sz="1100" dirty="0"/>
          </a:p>
          <a:p>
            <a:pPr algn="ctr"/>
            <a:r>
              <a:rPr lang="en-US" sz="1100" dirty="0" smtClean="0"/>
              <a:t>SYTGT135</a:t>
            </a:r>
            <a:r>
              <a:rPr lang="en-GB" sz="1100" b="1" dirty="0" smtClean="0"/>
              <a:t>F</a:t>
            </a:r>
            <a:r>
              <a:rPr lang="pl-PL" sz="1100" b="1" dirty="0" smtClean="0"/>
              <a:t> </a:t>
            </a:r>
            <a:r>
              <a:rPr lang="pl-PL" sz="1100" dirty="0"/>
              <a:t>– </a:t>
            </a:r>
            <a:r>
              <a:rPr lang="en-GB" sz="1100" dirty="0" smtClean="0"/>
              <a:t>Administration building</a:t>
            </a:r>
            <a:endParaRPr lang="en-GB" sz="1100" dirty="0"/>
          </a:p>
          <a:p>
            <a:pPr algn="ctr"/>
            <a:r>
              <a:rPr lang="en-GB" sz="1100" dirty="0" smtClean="0"/>
              <a:t>N36 02.718 E037 20.141 / 1293ft </a:t>
            </a:r>
            <a:r>
              <a:rPr lang="pl-PL" sz="1100" dirty="0" smtClean="0"/>
              <a:t>/</a:t>
            </a:r>
            <a:r>
              <a:rPr lang="nb-NO" sz="1100" dirty="0" smtClean="0"/>
              <a:t> (</a:t>
            </a:r>
            <a:r>
              <a:rPr lang="nb-NO" sz="1100" dirty="0"/>
              <a:t>500 Ibs bomb)</a:t>
            </a:r>
          </a:p>
          <a:p>
            <a:pPr algn="ctr"/>
            <a:endParaRPr lang="pl-PL" sz="1100" dirty="0"/>
          </a:p>
          <a:p>
            <a:pPr algn="ctr"/>
            <a:endParaRPr lang="en-GB" sz="1100" dirty="0"/>
          </a:p>
          <a:p>
            <a:pPr algn="ctr"/>
            <a:endParaRPr lang="en-GB" sz="1100" dirty="0"/>
          </a:p>
          <a:p>
            <a:pPr algn="ctr"/>
            <a:endParaRPr lang="pl-PL" sz="1100" dirty="0"/>
          </a:p>
          <a:p>
            <a:endParaRPr lang="nb-NO" sz="1100" dirty="0"/>
          </a:p>
          <a:p>
            <a:endParaRPr lang="nb-NO" sz="1100" dirty="0"/>
          </a:p>
        </p:txBody>
      </p:sp>
      <p:grpSp>
        <p:nvGrpSpPr>
          <p:cNvPr id="15" name="Gruppe 11"/>
          <p:cNvGrpSpPr/>
          <p:nvPr/>
        </p:nvGrpSpPr>
        <p:grpSpPr>
          <a:xfrm>
            <a:off x="2248892" y="2279005"/>
            <a:ext cx="571503" cy="338434"/>
            <a:chOff x="6936110" y="2527916"/>
            <a:chExt cx="571503" cy="338434"/>
          </a:xfrm>
        </p:grpSpPr>
        <p:sp>
          <p:nvSpPr>
            <p:cNvPr id="79" name="TekstSylinder 12"/>
            <p:cNvSpPr txBox="1"/>
            <p:nvPr/>
          </p:nvSpPr>
          <p:spPr>
            <a:xfrm>
              <a:off x="6936110" y="2527916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D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81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1"/>
          <p:cNvGrpSpPr/>
          <p:nvPr/>
        </p:nvGrpSpPr>
        <p:grpSpPr>
          <a:xfrm>
            <a:off x="2555776" y="2283718"/>
            <a:ext cx="571503" cy="333721"/>
            <a:chOff x="7026970" y="2532629"/>
            <a:chExt cx="571503" cy="333721"/>
          </a:xfrm>
        </p:grpSpPr>
        <p:sp>
          <p:nvSpPr>
            <p:cNvPr id="83" name="TekstSylinder 12"/>
            <p:cNvSpPr txBox="1"/>
            <p:nvPr/>
          </p:nvSpPr>
          <p:spPr>
            <a:xfrm>
              <a:off x="7026970" y="2532629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E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86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11"/>
          <p:cNvGrpSpPr/>
          <p:nvPr/>
        </p:nvGrpSpPr>
        <p:grpSpPr>
          <a:xfrm>
            <a:off x="2123728" y="2610871"/>
            <a:ext cx="571503" cy="423124"/>
            <a:chOff x="6954962" y="2715766"/>
            <a:chExt cx="571503" cy="423124"/>
          </a:xfrm>
        </p:grpSpPr>
        <p:sp>
          <p:nvSpPr>
            <p:cNvPr id="88" name="TekstSylinder 12"/>
            <p:cNvSpPr txBox="1"/>
            <p:nvPr/>
          </p:nvSpPr>
          <p:spPr>
            <a:xfrm>
              <a:off x="6954962" y="2892669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F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90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51" name="Prostokąt 33"/>
          <p:cNvSpPr/>
          <p:nvPr/>
        </p:nvSpPr>
        <p:spPr>
          <a:xfrm>
            <a:off x="1907704" y="350785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135</a:t>
            </a:r>
            <a:r>
              <a:rPr lang="nb-NO" sz="1200" b="1" dirty="0" smtClean="0">
                <a:solidFill>
                  <a:schemeClr val="tx1"/>
                </a:solidFill>
              </a:rPr>
              <a:t>F</a:t>
            </a:r>
            <a:endParaRPr lang="pl-PL" sz="1200" b="1" dirty="0">
              <a:solidFill>
                <a:schemeClr val="tx1"/>
              </a:solidFill>
            </a:endParaRPr>
          </a:p>
        </p:txBody>
      </p:sp>
      <p:cxnSp>
        <p:nvCxnSpPr>
          <p:cNvPr id="52" name="Straight Arrow Connector 71"/>
          <p:cNvCxnSpPr>
            <a:stCxn id="68" idx="2"/>
            <a:endCxn id="54" idx="0"/>
          </p:cNvCxnSpPr>
          <p:nvPr/>
        </p:nvCxnSpPr>
        <p:spPr>
          <a:xfrm>
            <a:off x="1758558" y="1057872"/>
            <a:ext cx="282726" cy="1480991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71"/>
          <p:cNvCxnSpPr>
            <a:stCxn id="68" idx="2"/>
            <a:endCxn id="41" idx="0"/>
          </p:cNvCxnSpPr>
          <p:nvPr/>
        </p:nvCxnSpPr>
        <p:spPr>
          <a:xfrm>
            <a:off x="1758558" y="1057872"/>
            <a:ext cx="498750" cy="1408983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71"/>
          <p:cNvCxnSpPr>
            <a:stCxn id="51" idx="0"/>
            <a:endCxn id="90" idx="2"/>
          </p:cNvCxnSpPr>
          <p:nvPr/>
        </p:nvCxnSpPr>
        <p:spPr>
          <a:xfrm flipH="1" flipV="1">
            <a:off x="2329316" y="2761455"/>
            <a:ext cx="221330" cy="746399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5725</TotalTime>
  <Words>292</Words>
  <Application>Microsoft Office PowerPoint</Application>
  <PresentationFormat>Skjermfremvisning (16:9)</PresentationFormat>
  <Paragraphs>73</Paragraphs>
  <Slides>2</Slides>
  <Notes>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SYTGT135 Al Safira Chemical Weapons Depot </vt:lpstr>
      <vt:lpstr>SYTGT135 Al Safira Chemical Weapons Depot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SYTGT135 Al Safira Chemical Weapons Depot</dc:title>
  <dc:creator>132nd Virtual Wing;VIS</dc:creator>
  <cp:lastModifiedBy>Neck</cp:lastModifiedBy>
  <cp:revision>407</cp:revision>
  <dcterms:created xsi:type="dcterms:W3CDTF">2019-03-12T22:01:00Z</dcterms:created>
  <dcterms:modified xsi:type="dcterms:W3CDTF">2022-06-09T20:01:39Z</dcterms:modified>
</cp:coreProperties>
</file>